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333" r:id="rId3"/>
    <p:sldId id="334" r:id="rId4"/>
    <p:sldId id="335" r:id="rId5"/>
    <p:sldId id="336" r:id="rId6"/>
    <p:sldId id="337" r:id="rId7"/>
    <p:sldId id="338" r:id="rId8"/>
    <p:sldId id="339" r:id="rId9"/>
    <p:sldId id="340" r:id="rId10"/>
    <p:sldId id="341" r:id="rId11"/>
    <p:sldId id="342" r:id="rId12"/>
    <p:sldId id="343" r:id="rId13"/>
    <p:sldId id="344" r:id="rId14"/>
    <p:sldId id="259" r:id="rId15"/>
    <p:sldId id="260" r:id="rId16"/>
    <p:sldId id="261" r:id="rId17"/>
    <p:sldId id="262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3" r:id="rId26"/>
    <p:sldId id="274" r:id="rId27"/>
    <p:sldId id="286" r:id="rId28"/>
    <p:sldId id="287" r:id="rId29"/>
    <p:sldId id="288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308" r:id="rId38"/>
    <p:sldId id="309" r:id="rId39"/>
    <p:sldId id="310" r:id="rId40"/>
    <p:sldId id="312" r:id="rId41"/>
    <p:sldId id="313" r:id="rId42"/>
    <p:sldId id="314" r:id="rId43"/>
    <p:sldId id="315" r:id="rId44"/>
    <p:sldId id="316" r:id="rId45"/>
    <p:sldId id="324" r:id="rId46"/>
    <p:sldId id="325" r:id="rId47"/>
    <p:sldId id="326" r:id="rId48"/>
    <p:sldId id="332" r:id="rId49"/>
  </p:sldIdLst>
  <p:sldSz cx="18288000" cy="10287000"/>
  <p:notesSz cx="6858000" cy="9144000"/>
  <p:embeddedFontLst>
    <p:embeddedFont>
      <p:font typeface="Montserrat Classic" panose="02020500000000000000" charset="0"/>
      <p:regular r:id="rId50"/>
    </p:embeddedFont>
    <p:embeddedFont>
      <p:font typeface="Montserrat Classic Bold" panose="02020500000000000000" charset="0"/>
      <p:regular r:id="rId51"/>
    </p:embeddedFont>
    <p:embeddedFont>
      <p:font typeface="Poppins" panose="00000500000000000000" pitchFamily="2" charset="0"/>
      <p:regular r:id="rId52"/>
    </p:embeddedFont>
    <p:embeddedFont>
      <p:font typeface="Poppins Bold" panose="00000800000000000000" charset="0"/>
      <p:regular r:id="rId53"/>
    </p:embeddedFont>
    <p:embeddedFont>
      <p:font typeface="Poppins Medium" panose="00000600000000000000" pitchFamily="2" charset="0"/>
      <p:regular r:id="rId54"/>
    </p:embeddedFont>
    <p:embeddedFont>
      <p:font typeface="Poppins Semi-Bold" panose="02020500000000000000" charset="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napToGrid="0">
      <p:cViewPr varScale="1">
        <p:scale>
          <a:sx n="52" d="100"/>
          <a:sy n="52" d="100"/>
        </p:scale>
        <p:origin x="614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/Relationships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9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BCYpn/logic-and-comparison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BCYpn/logic-and-comparison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BCYpn/logic-and-comparison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BCYpn/logic-and-comparison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BCYpn/logic-and-comparison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9.svg"/><Relationship Id="rId7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rsera.org/learn/interactive-python-1/lecture/nnSp1/timers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261419" y="2725120"/>
            <a:ext cx="13797470" cy="4836759"/>
            <a:chOff x="0" y="0"/>
            <a:chExt cx="3633902" cy="127387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33901" cy="1273879"/>
            </a:xfrm>
            <a:custGeom>
              <a:avLst/>
              <a:gdLst/>
              <a:ahLst/>
              <a:cxnLst/>
              <a:rect l="l" t="t" r="r" b="b"/>
              <a:pathLst>
                <a:path w="3633901" h="1273879">
                  <a:moveTo>
                    <a:pt x="0" y="0"/>
                  </a:moveTo>
                  <a:lnTo>
                    <a:pt x="3633901" y="0"/>
                  </a:lnTo>
                  <a:lnTo>
                    <a:pt x="3633901" y="1273879"/>
                  </a:lnTo>
                  <a:lnTo>
                    <a:pt x="0" y="1273879"/>
                  </a:lnTo>
                  <a:close/>
                </a:path>
              </a:pathLst>
            </a:custGeom>
            <a:solidFill>
              <a:srgbClr val="6AC4EA">
                <a:alpha val="34902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33902" cy="1311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520746" y="2987000"/>
            <a:ext cx="13278815" cy="4313001"/>
            <a:chOff x="0" y="0"/>
            <a:chExt cx="3497301" cy="11359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497301" cy="1135934"/>
            </a:xfrm>
            <a:custGeom>
              <a:avLst/>
              <a:gdLst/>
              <a:ahLst/>
              <a:cxnLst/>
              <a:rect l="l" t="t" r="r" b="b"/>
              <a:pathLst>
                <a:path w="3497301" h="1135934">
                  <a:moveTo>
                    <a:pt x="0" y="0"/>
                  </a:moveTo>
                  <a:lnTo>
                    <a:pt x="3497301" y="0"/>
                  </a:lnTo>
                  <a:lnTo>
                    <a:pt x="3497301" y="1135934"/>
                  </a:lnTo>
                  <a:lnTo>
                    <a:pt x="0" y="1135934"/>
                  </a:lnTo>
                  <a:close/>
                </a:path>
              </a:pathLst>
            </a:custGeom>
            <a:solidFill>
              <a:srgbClr val="1D1D1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497301" cy="11740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AutoShape 10"/>
          <p:cNvSpPr/>
          <p:nvPr/>
        </p:nvSpPr>
        <p:spPr>
          <a:xfrm>
            <a:off x="11703671" y="8594895"/>
            <a:ext cx="4355218" cy="0"/>
          </a:xfrm>
          <a:prstGeom prst="line">
            <a:avLst/>
          </a:prstGeom>
          <a:ln w="28575" cap="rnd">
            <a:solidFill>
              <a:srgbClr val="6AC4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" name="AutoShape 11"/>
          <p:cNvSpPr/>
          <p:nvPr/>
        </p:nvSpPr>
        <p:spPr>
          <a:xfrm>
            <a:off x="2261419" y="8594895"/>
            <a:ext cx="4355218" cy="0"/>
          </a:xfrm>
          <a:prstGeom prst="line">
            <a:avLst/>
          </a:prstGeom>
          <a:ln w="28575" cap="rnd">
            <a:solidFill>
              <a:srgbClr val="6AC4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Freeform 12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6718787" y="8442813"/>
            <a:ext cx="4850426" cy="341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4"/>
              </a:lnSpc>
            </a:pPr>
            <a:r>
              <a:rPr lang="en-US" sz="2100" spc="298">
                <a:solidFill>
                  <a:srgbClr val="FFFFFF"/>
                </a:solidFill>
                <a:latin typeface="Poppins"/>
                <a:ea typeface="Poppins"/>
              </a:rPr>
              <a:t>資訊115戴宇澤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35467" y="3802953"/>
            <a:ext cx="12417065" cy="3497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71"/>
              </a:lnSpc>
            </a:pPr>
            <a:r>
              <a:rPr lang="en-US" sz="6765" dirty="0">
                <a:solidFill>
                  <a:srgbClr val="6AC4EA"/>
                </a:solidFill>
                <a:latin typeface="Poppins Semi-Bold"/>
              </a:rPr>
              <a:t>An Introduction to </a:t>
            </a:r>
          </a:p>
          <a:p>
            <a:pPr algn="ctr">
              <a:lnSpc>
                <a:spcPts val="9471"/>
              </a:lnSpc>
            </a:pPr>
            <a:r>
              <a:rPr lang="en-US" sz="6765" dirty="0">
                <a:solidFill>
                  <a:srgbClr val="6AC4EA"/>
                </a:solidFill>
                <a:latin typeface="Poppins Semi-Bold"/>
              </a:rPr>
              <a:t>Data Analysis</a:t>
            </a:r>
            <a:r>
              <a:rPr lang="zh-TW" altLang="en-US" sz="6765" dirty="0">
                <a:solidFill>
                  <a:srgbClr val="6AC4EA"/>
                </a:solidFill>
                <a:latin typeface="Poppins Semi-Bold"/>
              </a:rPr>
              <a:t> </a:t>
            </a:r>
            <a:r>
              <a:rPr lang="en-US" sz="6765" dirty="0">
                <a:solidFill>
                  <a:srgbClr val="6AC4EA"/>
                </a:solidFill>
                <a:latin typeface="Poppins Semi-Bold"/>
              </a:rPr>
              <a:t>in Python</a:t>
            </a:r>
          </a:p>
          <a:p>
            <a:pPr algn="ctr">
              <a:lnSpc>
                <a:spcPts val="8491"/>
              </a:lnSpc>
            </a:pPr>
            <a:endParaRPr lang="en-US" sz="6765" dirty="0">
              <a:solidFill>
                <a:srgbClr val="6AC4EA"/>
              </a:solidFill>
              <a:latin typeface="Poppins Semi-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ea typeface="Montserrat Classic Bold"/>
              </a:rPr>
              <a:t>學習整理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1386405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Info Dictionaries for Flexibility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2273827"/>
            <a:ext cx="15870456" cy="8434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"Info" Dictionaries in CSV Processing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info = {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gdpfile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": "isp_gdp.csv",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"separator": ",",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"quote": '"',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min_year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": 1960,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max_year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": 2016,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country_field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": "Country Name",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   "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country_code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": "Country Code"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99" dirty="0">
              <a:solidFill>
                <a:srgbClr val="FFFFFF"/>
              </a:solidFill>
              <a:latin typeface="Poppins Semi-Bold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Encapsulates file details and </a:t>
            </a:r>
            <a:r>
              <a:rPr lang="en-US" sz="3099" dirty="0" err="1">
                <a:solidFill>
                  <a:srgbClr val="FFFFFF"/>
                </a:solidFill>
                <a:latin typeface="Poppins Semi-Bold"/>
              </a:rPr>
              <a:t>structureFunctions</a:t>
            </a:r>
            <a:r>
              <a:rPr lang="en-US" sz="3099" dirty="0">
                <a:solidFill>
                  <a:srgbClr val="FFFFFF"/>
                </a:solidFill>
                <a:latin typeface="Poppins Semi-Bold"/>
              </a:rPr>
              <a:t> use this dictionary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099" dirty="0">
                <a:solidFill>
                  <a:srgbClr val="FFFFFF"/>
                </a:solidFill>
                <a:latin typeface="Poppins Semi-Bold"/>
              </a:rPr>
              <a:t>Easy adaptation to new files by updating the dictionary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99" dirty="0">
              <a:solidFill>
                <a:srgbClr val="FFFFFF"/>
              </a:solidFill>
              <a:latin typeface="Poppins Semi-Bold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420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Generalizing Your Own Functions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47222"/>
            <a:ext cx="15870456" cy="3919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Questions to Consider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How might you want to use this function in the future?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Is there an existing function that already does what I want?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How easy/hard would it be to make this function more general?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Initial Simple Function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Write the function to solve the immediate problem</a:t>
            </a:r>
          </a:p>
        </p:txBody>
      </p:sp>
    </p:spTree>
    <p:extLst>
      <p:ext uri="{BB962C8B-B14F-4D97-AF65-F5344CB8AC3E}">
        <p14:creationId xmlns:p14="http://schemas.microsoft.com/office/powerpoint/2010/main" val="1472096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 Plots with </a:t>
            </a:r>
            <a:r>
              <a:rPr kumimoji="0" lang="en-US" sz="6500" b="0" i="0" u="none" strike="noStrike" kern="1200" cap="none" spc="0" normalizeH="0" baseline="0" noProof="0" dirty="0" err="1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Pygal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47222"/>
            <a:ext cx="15870456" cy="674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Define Function for Line Plot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Function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draw_line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with parameters: title,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yvals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99" dirty="0">
              <a:solidFill>
                <a:srgbClr val="FFFFFF"/>
              </a:solidFill>
              <a:latin typeface="Poppins Semi-Bold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lineplot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=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pygal.Line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(height=400)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lineplot.title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= title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lineplot.x_labels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=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xvals</a:t>
            </a: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lineplot.add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("Data",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yvals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lineplot.render_in_browser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Observation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 values are evenly spaced. Each data point corresponds to y values.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4277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Creating an XY Scatter Plot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47222"/>
            <a:ext cx="15870456" cy="674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Function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draw_xy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with parameters: title,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yvals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xyplot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=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pygal.XY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(height=400)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xyplot.title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= title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data = [(x, y) for x, y in zip(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yvals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)]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data = [(x, y) for x, y in zip(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,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yvals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)]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xyplot.add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("Data", data)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xyplot.render_in_browser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Observation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Points placed at exact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xy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coordinates.Non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-sequential x values are correctly handled.</a:t>
            </a:r>
          </a:p>
        </p:txBody>
      </p:sp>
    </p:spTree>
    <p:extLst>
      <p:ext uri="{BB962C8B-B14F-4D97-AF65-F5344CB8AC3E}">
        <p14:creationId xmlns:p14="http://schemas.microsoft.com/office/powerpoint/2010/main" val="540678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47331" y="5747028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9"/>
                </a:lnTo>
                <a:lnTo>
                  <a:pt x="0" y="7474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11623095" y="4188069"/>
            <a:ext cx="7572419" cy="6553584"/>
          </a:xfrm>
          <a:custGeom>
            <a:avLst/>
            <a:gdLst/>
            <a:ahLst/>
            <a:cxnLst/>
            <a:rect l="l" t="t" r="r" b="b"/>
            <a:pathLst>
              <a:path w="7572419" h="6553584">
                <a:moveTo>
                  <a:pt x="0" y="0"/>
                </a:moveTo>
                <a:lnTo>
                  <a:pt x="7572419" y="0"/>
                </a:lnTo>
                <a:lnTo>
                  <a:pt x="7572419" y="6553584"/>
                </a:lnTo>
                <a:lnTo>
                  <a:pt x="0" y="65535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-4424597" y="-2330528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AutoShape 6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6840826" y="-3678695"/>
            <a:ext cx="7572419" cy="6553584"/>
          </a:xfrm>
          <a:custGeom>
            <a:avLst/>
            <a:gdLst/>
            <a:ahLst/>
            <a:cxnLst/>
            <a:rect l="l" t="t" r="r" b="b"/>
            <a:pathLst>
              <a:path w="7572419" h="6553584">
                <a:moveTo>
                  <a:pt x="0" y="0"/>
                </a:moveTo>
                <a:lnTo>
                  <a:pt x="7572418" y="0"/>
                </a:lnTo>
                <a:lnTo>
                  <a:pt x="7572418" y="6553584"/>
                </a:lnTo>
                <a:lnTo>
                  <a:pt x="0" y="65535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778206" y="3074914"/>
            <a:ext cx="14086255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Arithmetic Expressions in Python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8206" y="4139907"/>
            <a:ext cx="6330121" cy="2101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7" lvl="1" indent="-280669" algn="just">
              <a:lnSpc>
                <a:spcPts val="5771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Python as an advanced calculator</a:t>
            </a:r>
          </a:p>
          <a:p>
            <a:pPr marL="561337" lvl="1" indent="-280669" algn="just">
              <a:lnSpc>
                <a:spcPts val="5771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Basic operations on numbers</a:t>
            </a:r>
          </a:p>
          <a:p>
            <a:pPr algn="just">
              <a:lnSpc>
                <a:spcPts val="5771"/>
              </a:lnSpc>
            </a:pPr>
            <a:endParaRPr lang="en-US" sz="2599">
              <a:solidFill>
                <a:srgbClr val="FFFFFF"/>
              </a:solidFill>
              <a:latin typeface="Poppins Semi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024425" y="6174830"/>
            <a:ext cx="8363167" cy="168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6AC4EA"/>
                </a:solidFill>
                <a:latin typeface="Poppins Semi-Bold"/>
              </a:rPr>
              <a:t>Types of Numbers</a:t>
            </a:r>
          </a:p>
          <a:p>
            <a:pPr algn="l">
              <a:lnSpc>
                <a:spcPts val="3359"/>
              </a:lnSpc>
            </a:pPr>
            <a:endParaRPr lang="en-US" sz="2399">
              <a:solidFill>
                <a:srgbClr val="6AC4EA"/>
              </a:solidFill>
              <a:latin typeface="Poppins Semi-Bold"/>
            </a:endParaRPr>
          </a:p>
          <a:p>
            <a:pPr marL="518158" lvl="1" indent="-259079" algn="l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 Semi-Bold"/>
              </a:rPr>
              <a:t>Integers (int): Whole numbers (e.g., 3, -1)</a:t>
            </a:r>
          </a:p>
          <a:p>
            <a:pPr marL="518158" lvl="1" indent="-259079" algn="l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 Semi-Bold"/>
              </a:rPr>
              <a:t>Floats (float): Decimal numbers (e.g., 3.14159, -2.8)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93313" y="6498948"/>
            <a:ext cx="5031983" cy="1606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3"/>
              </a:lnSpc>
              <a:spcBef>
                <a:spcPct val="0"/>
              </a:spcBef>
            </a:pPr>
            <a:r>
              <a:rPr lang="en-US" sz="4032">
                <a:solidFill>
                  <a:srgbClr val="FFFFFF"/>
                </a:solidFill>
                <a:latin typeface="Poppins Semi-Bold"/>
              </a:rPr>
              <a:t>Type Checking</a:t>
            </a:r>
          </a:p>
          <a:p>
            <a:pPr algn="l">
              <a:lnSpc>
                <a:spcPts val="4193"/>
              </a:lnSpc>
              <a:spcBef>
                <a:spcPct val="0"/>
              </a:spcBef>
            </a:pPr>
            <a:endParaRPr lang="en-US" sz="4032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193"/>
              </a:lnSpc>
              <a:spcBef>
                <a:spcPct val="0"/>
              </a:spcBef>
            </a:pPr>
            <a:r>
              <a:rPr lang="en-US" sz="4032">
                <a:solidFill>
                  <a:srgbClr val="FFFFFF"/>
                </a:solidFill>
                <a:latin typeface="Poppins Semi-Bold"/>
              </a:rPr>
              <a:t>Use type() function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47331" y="5747028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9"/>
                </a:lnTo>
                <a:lnTo>
                  <a:pt x="0" y="7474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11623095" y="4188069"/>
            <a:ext cx="7572419" cy="6553584"/>
          </a:xfrm>
          <a:custGeom>
            <a:avLst/>
            <a:gdLst/>
            <a:ahLst/>
            <a:cxnLst/>
            <a:rect l="l" t="t" r="r" b="b"/>
            <a:pathLst>
              <a:path w="7572419" h="6553584">
                <a:moveTo>
                  <a:pt x="0" y="0"/>
                </a:moveTo>
                <a:lnTo>
                  <a:pt x="7572419" y="0"/>
                </a:lnTo>
                <a:lnTo>
                  <a:pt x="7572419" y="6553584"/>
                </a:lnTo>
                <a:lnTo>
                  <a:pt x="0" y="65535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-4424597" y="-2330528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AutoShape 6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6840826" y="-3678695"/>
            <a:ext cx="7572419" cy="6553584"/>
          </a:xfrm>
          <a:custGeom>
            <a:avLst/>
            <a:gdLst/>
            <a:ahLst/>
            <a:cxnLst/>
            <a:rect l="l" t="t" r="r" b="b"/>
            <a:pathLst>
              <a:path w="7572419" h="6553584">
                <a:moveTo>
                  <a:pt x="0" y="0"/>
                </a:moveTo>
                <a:lnTo>
                  <a:pt x="7572418" y="0"/>
                </a:lnTo>
                <a:lnTo>
                  <a:pt x="7572418" y="6553584"/>
                </a:lnTo>
                <a:lnTo>
                  <a:pt x="0" y="65535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778206" y="3074914"/>
            <a:ext cx="14086255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Arithmetic Expressions in Python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8206" y="4292307"/>
            <a:ext cx="5566497" cy="21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33"/>
              </a:lnSpc>
            </a:pPr>
            <a:r>
              <a:rPr lang="en-US" sz="2599">
                <a:solidFill>
                  <a:srgbClr val="6AC4EA"/>
                </a:solidFill>
                <a:latin typeface="Poppins Semi-Bold"/>
              </a:rPr>
              <a:t>Floating Point Precision</a:t>
            </a:r>
          </a:p>
          <a:p>
            <a:pPr marL="561337" lvl="1" indent="-280669" algn="just">
              <a:lnSpc>
                <a:spcPts val="4133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Approximation errors in floats</a:t>
            </a:r>
          </a:p>
          <a:p>
            <a:pPr marL="561337" lvl="1" indent="-280669" algn="just">
              <a:lnSpc>
                <a:spcPts val="4133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Poppins Semi-Bold"/>
              </a:rPr>
              <a:t>Example: π and 1/3</a:t>
            </a:r>
          </a:p>
          <a:p>
            <a:pPr algn="just">
              <a:lnSpc>
                <a:spcPts val="5771"/>
              </a:lnSpc>
            </a:pPr>
            <a:endParaRPr lang="en-US" sz="2599">
              <a:solidFill>
                <a:srgbClr val="FFFFFF"/>
              </a:solidFill>
              <a:latin typeface="Poppins Semi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167117" y="5172075"/>
            <a:ext cx="7917115" cy="162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3"/>
              </a:lnSpc>
            </a:pPr>
            <a:r>
              <a:rPr lang="en-US" sz="4032">
                <a:solidFill>
                  <a:srgbClr val="FFFFFF"/>
                </a:solidFill>
                <a:latin typeface="Poppins Semi-Bold"/>
              </a:rPr>
              <a:t> </a:t>
            </a:r>
            <a:r>
              <a:rPr lang="en-US" sz="4032">
                <a:solidFill>
                  <a:srgbClr val="6AC4EA"/>
                </a:solidFill>
                <a:latin typeface="Poppins Semi-Bold"/>
              </a:rPr>
              <a:t>Conversions</a:t>
            </a:r>
          </a:p>
          <a:p>
            <a:pPr algn="l">
              <a:lnSpc>
                <a:spcPts val="4193"/>
              </a:lnSpc>
            </a:pPr>
            <a:endParaRPr lang="en-US" sz="4032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4193"/>
              </a:lnSpc>
              <a:spcBef>
                <a:spcPct val="0"/>
              </a:spcBef>
            </a:pPr>
            <a:r>
              <a:rPr lang="en-US" sz="4032">
                <a:solidFill>
                  <a:srgbClr val="FFFFFF"/>
                </a:solidFill>
                <a:latin typeface="Poppins Semi-Bold"/>
              </a:rPr>
              <a:t>Convert using int() and float()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78206" y="6817126"/>
            <a:ext cx="4325649" cy="208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Arithmetic Operators</a:t>
            </a:r>
          </a:p>
          <a:p>
            <a:pPr algn="l">
              <a:lnSpc>
                <a:spcPts val="2391"/>
              </a:lnSpc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Addition (+): 1 + 2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Subtraction (-): 3 - 4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Multiplication (*): 5 * 6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Division (/): 5 / 2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Exponentiation ()**: 2 ** 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21333" y="568594"/>
            <a:ext cx="3712044" cy="1199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Division Behavior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Python 2: Integer division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Python 3: Float division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86833" y="6817126"/>
            <a:ext cx="4714334" cy="1494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Operator Precedence (PEMDAS)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Parentheses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Exponentiation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Multiplication and Division</a:t>
            </a:r>
          </a:p>
          <a:p>
            <a:pPr marL="496569" lvl="1" indent="-248284" algn="l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Addition and Subtraction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67117" y="7873956"/>
            <a:ext cx="4469606" cy="608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Using Parentheses</a:t>
            </a:r>
          </a:p>
          <a:p>
            <a:pPr marL="496569" lvl="1" indent="-248284" algn="just">
              <a:lnSpc>
                <a:spcPts val="239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Use parentheses for clarity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7365794" cy="1808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Variable</a:t>
            </a:r>
          </a:p>
          <a:p>
            <a:pPr algn="l">
              <a:lnSpc>
                <a:spcPts val="6760"/>
              </a:lnSpc>
            </a:pPr>
            <a:endParaRPr lang="en-US" sz="6500">
              <a:solidFill>
                <a:srgbClr val="6AC4EA"/>
              </a:solidFill>
              <a:latin typeface="Poppins Semi-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196855"/>
            <a:ext cx="5623214" cy="2380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1. </a:t>
            </a:r>
            <a:r>
              <a:rPr lang="en-US" sz="2299">
                <a:solidFill>
                  <a:srgbClr val="6AC4EA"/>
                </a:solidFill>
                <a:latin typeface="Poppins Semi-Bold"/>
              </a:rPr>
              <a:t>Introduction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Purpose of Variables: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Store values to avoid recomputation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Make code more understandable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Naming Variables: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Use meaningful names to clarify code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4049218"/>
            <a:ext cx="7645977" cy="2675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2. Variable Names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Valid Names: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Combinations of letters, numbers, and underscores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Must start with a letter or underscore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Examples: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ninja, ninja_variable, ninja_1337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Illegal Names: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Cannot start with a number (e.g., 1337)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7365794" cy="1808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Variable</a:t>
            </a:r>
          </a:p>
          <a:p>
            <a:pPr algn="l">
              <a:lnSpc>
                <a:spcPts val="6760"/>
              </a:lnSpc>
            </a:pPr>
            <a:endParaRPr lang="en-US" sz="6500">
              <a:solidFill>
                <a:srgbClr val="6AC4EA"/>
              </a:solidFill>
              <a:latin typeface="Poppins Semi-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177645"/>
            <a:ext cx="3866825" cy="297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3. Assigning Values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Assignment: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Use = to assign values: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my_age = 51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my_name = "Joe Warren"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Equality Testing: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Use == for comparison: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my_age == 51  # True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45952" y="4177645"/>
            <a:ext cx="3396096" cy="2675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4. Updating Values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Reassigning Variables: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Example: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my_age = my_age + 1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Shorthand Operators: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Example: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my_age +=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048516" y="4177645"/>
            <a:ext cx="5681987" cy="90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6AC4EA"/>
                </a:solidFill>
                <a:latin typeface="Poppins Semi-Bold"/>
              </a:rPr>
              <a:t>5. Conclusion</a:t>
            </a:r>
          </a:p>
          <a:p>
            <a:pPr algn="l">
              <a:lnSpc>
                <a:spcPts val="2391"/>
              </a:lnSpc>
              <a:spcBef>
                <a:spcPct val="0"/>
              </a:spcBef>
            </a:pPr>
            <a:endParaRPr lang="en-US" sz="2299">
              <a:solidFill>
                <a:srgbClr val="6AC4EA"/>
              </a:solidFill>
              <a:latin typeface="Poppins Semi-Bold"/>
            </a:endParaRPr>
          </a:p>
          <a:p>
            <a:pPr algn="l">
              <a:lnSpc>
                <a:spcPts val="2391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Poppins Semi-Bold"/>
              </a:rPr>
              <a:t>Variables help organize computations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736579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Function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349255"/>
            <a:ext cx="13441616" cy="2230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Function: Reusable code block.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Purpose: Modularize tasks, enhance reusability.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Structure: def header, parameters, indented body, optional return.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736579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Function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023847"/>
            <a:ext cx="12970020" cy="299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Benefits: Simplifies complex tasks, promotes code organization.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Examples: Area calculation, temperature conversion.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Best Practices: Clear naming, commenting, thorough testing.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Conclusion: Vital for efficient Python programming.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887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CSV Files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386" y="3912723"/>
            <a:ext cx="15870456" cy="3355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a plain text file that is used to store tabular data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099" dirty="0">
              <a:solidFill>
                <a:srgbClr val="FFFFFF"/>
              </a:solidFill>
              <a:latin typeface="Poppins Semi-Bold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row consists of fields that are typically separated by commas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0557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113868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Logic and Comparisons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BCYpn/logic-and-comparison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023847"/>
            <a:ext cx="12727349" cy="4516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Logic and Boolean Values: True (T) or False (F), no in-between.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Operators: not, and, or.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not Operator: Flips the Boolean value.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and Operator: True only if both operands are true.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or Operator: True if at least one operand is true.</a:t>
            </a:r>
          </a:p>
          <a:p>
            <a:pPr algn="l">
              <a:lnSpc>
                <a:spcPts val="6059"/>
              </a:lnSpc>
            </a:pPr>
            <a:endParaRPr lang="en-US" sz="29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113868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Logic and Comparisons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BCYpn/logic-and-comparison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023847"/>
            <a:ext cx="11847369" cy="299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Truth Tables: Visual representation of Boolean operations.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Combining Operators: Build complex expressions.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Python Usage: Use True and False (case-sensitive).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Comparison Operators: &gt;, &lt;, &gt;=, &lt;=, ==, !=.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113868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Logic and Comparisons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BCYpn/logic-and-comparison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023847"/>
            <a:ext cx="12316367" cy="299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Strings: Compare text, not formatting.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Assignment vs Equal: = for assignment, == for comparison.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Type Flexibility: Compare various Python types.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Usage in Python: Essential for decision-making in programs.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113868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Conditionals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BCYpn/logic-and-comparison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78206" y="4023847"/>
            <a:ext cx="13441183" cy="299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Flow Control: Sequence of statement execution.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Functions: Introduce branching by executing within and returning.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Conditionals: Change behavior based on data.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Example Analogy: Giving away money based on friendship.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1138684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Conditionals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BCYpn/logic-and-comparison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72072" y="3611187"/>
            <a:ext cx="16184275" cy="4516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If Statements: Syntax (if, elif, else) based on Boolean conditions.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Example Program: Greeting function with conditional logic.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Variable Scope: Local and global variables influence control flow.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Leap Year Example: Conditional checks (if, elif, else) for leap year determination.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Boolean Logic: Use of and, or, not to compose conditions.</a:t>
            </a:r>
          </a:p>
          <a:p>
            <a:pPr marL="647695" lvl="1" indent="-323848" algn="l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oppins Semi-Bold"/>
              </a:rPr>
              <a:t>Importance: Crucial for programming flexibility and decision-making.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Local vs. Global Variables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82389" y="3882877"/>
            <a:ext cx="16509794" cy="3227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9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Global Variables: Defined outside functions; accessible throughout the program.</a:t>
            </a:r>
          </a:p>
          <a:p>
            <a:pPr algn="l">
              <a:lnSpc>
                <a:spcPts val="6509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Local Variables: Defined inside functions; scoped to the function.</a:t>
            </a:r>
          </a:p>
          <a:p>
            <a:pPr marL="669285" lvl="1" indent="-334642" algn="l">
              <a:lnSpc>
                <a:spcPts val="650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Example: Conversion functions (e.g., Fahrenheit to Kelvin) demonstrate local variables.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Local vs. Global Variables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404822"/>
            <a:ext cx="16805611" cy="4865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650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Accessing Global Variables: Use global keyword to modify global variables from within functions.</a:t>
            </a:r>
          </a:p>
          <a:p>
            <a:pPr marL="669285" lvl="1" indent="-334642" algn="l">
              <a:lnSpc>
                <a:spcPts val="650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Prefer Local Variables: Best practice unless specific reasons justify global usage.</a:t>
            </a:r>
          </a:p>
          <a:p>
            <a:pPr marL="669285" lvl="1" indent="-334642" algn="l">
              <a:lnSpc>
                <a:spcPts val="650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Example Scenario: Differentiating between flight control and in-flight entertainment systems to justify local variables.</a:t>
            </a:r>
          </a:p>
          <a:p>
            <a:pPr marL="669285" lvl="1" indent="-334642" algn="l">
              <a:lnSpc>
                <a:spcPts val="650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Python Features: Shows global keyword usage and its implications.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String Processing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7274" y="3559530"/>
            <a:ext cx="17093452" cy="554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String Definition: Strings are sequences of characters enclosed in single or double quotes (' or "). Python allows flexibility in using either type of quote, especially useful when a string contains quotes within it.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Printing Strings: Strings can be printed using the print() function. Multiple strings separated by commas in the print() function are concatenated with a space between them.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Concatenation: Strings can be combined using the + operator. This operation concatenates the strings together into a single string.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String Processing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4548" y="3715638"/>
            <a:ext cx="17093452" cy="554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Accessing Characters: Individual characters within a string can be accessed using indexing. In Python, indexing starts at 0. For example, s1[0] accesses the first character of s1.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Negative Indexing: Python supports negative indexing where -1 refers to the last character, -2 to the second last, and so on.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Slicing: Slicing allows you to extract a substring from a string. The syntax string[start:end] extracts characters from start to end-1. If start or end is omitted, it defaults to the beginning or end of the string, respectively.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String Processing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0560" y="4377830"/>
            <a:ext cx="17093452" cy="3885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String Length: The len() function returns the number of characters in a string.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401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Type Conversion: Strings can be converted to integers using int() and vice versa using str(). This is useful for manipulating numerical and string data interchangeably.</a:t>
            </a: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401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887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CSV Files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25857"/>
            <a:ext cx="15870456" cy="6177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R="0" lvl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Expectations</a:t>
            </a:r>
          </a:p>
          <a:p>
            <a:pPr marR="0" lvl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Most well-formed CSV files adhere to the following "rules":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Fields are separated by a single delimiter character, which is often a comma (,).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Rows are separated by a newline character.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Fields are interpreted as plain text.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Fields can be quoted by a quote character, which is often a double quote (").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Quoted fields can contain the delimiter character and/or newlines within them.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Each row contains the same number of fields in the same order.</a:t>
            </a:r>
          </a:p>
        </p:txBody>
      </p:sp>
    </p:spTree>
    <p:extLst>
      <p:ext uri="{BB962C8B-B14F-4D97-AF65-F5344CB8AC3E}">
        <p14:creationId xmlns:p14="http://schemas.microsoft.com/office/powerpoint/2010/main" val="826775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02082" y="3843126"/>
            <a:ext cx="11467581" cy="329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Definition: Lists are a sequence type in Python used to store collections of items, which can be of various types (numbers, strings, other lists, etc.). They are denoted by square brackets [ ].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03495" y="3843126"/>
            <a:ext cx="11467581" cy="413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Examples: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An empty list: []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 list of numbers: [1, 3, 4, -7, 62, 43]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 list of strings: ['milk', 'eggs', 'bread', 'butter']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 list with lists inside it: [ [1, 2, 3], ['a', 'b', 'c'], [] ]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21929" y="4019980"/>
            <a:ext cx="11467581" cy="329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Accessing Elements: Elements in a list are accessed using zero-based indexing: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grocery_list[0] retrieves the first element ('milk')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grocery_list[-1] retrieves the last element ('butter')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21929" y="4019980"/>
            <a:ext cx="11467581" cy="329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Slicing: Allows you to extract a sublist using the syntax list[start:end]. It includes the start index but excludes the end index: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grocery_list[1:3] returns ['eggs', 'bread']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52824" y="3328747"/>
            <a:ext cx="11467581" cy="497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Changing Elements: 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grocery_list[0] = 'cheese' </a:t>
            </a:r>
          </a:p>
          <a:p>
            <a:pPr algn="l">
              <a:lnSpc>
                <a:spcPts val="6633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Appending and Removing Elements: 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Methods like append(), insert(), remove(), and pop() are used to add or remove elements from a list.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21929" y="3843126"/>
            <a:ext cx="11467581" cy="329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Length: The len() function returns the number of elements in a list: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len(grocery_list) would return 4 for the grocery_list example.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 </a:t>
            </a:r>
            <a:r>
              <a:rPr lang="en-US" sz="6500" dirty="0">
                <a:solidFill>
                  <a:srgbClr val="6AC4EA"/>
                </a:solidFill>
                <a:latin typeface="Poppins Bold"/>
              </a:rPr>
              <a:t>Keyboard Input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66363" y="3289931"/>
            <a:ext cx="13955274" cy="606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Objective: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Display a character on the canvas when a key is pressed, and update the status area to indicate when a key is down or up.</a:t>
            </a:r>
          </a:p>
          <a:p>
            <a:pPr algn="l">
              <a:lnSpc>
                <a:spcPts val="2076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Initialization:</a:t>
            </a:r>
          </a:p>
          <a:p>
            <a:pPr algn="l">
              <a:lnSpc>
                <a:spcPts val="6633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Initialize current_key to an empty string (' '), which represents no key being pressed.</a:t>
            </a:r>
          </a:p>
          <a:p>
            <a:pPr algn="l">
              <a:lnSpc>
                <a:spcPts val="6633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List Methods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636498"/>
            <a:ext cx="17168125" cy="5110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Append Method: Adds elements to end of list (lst.append(632)).</a:t>
            </a:r>
          </a:p>
          <a:p>
            <a:pPr marL="669285" lvl="1" indent="-334642" algn="l">
              <a:lnSpc>
                <a:spcPts val="5238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Pop Method: Removes and returns elements, optionally from specific position (lst.pop(), lst.pop(4)).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5238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Basic List Operations</a:t>
            </a:r>
          </a:p>
          <a:p>
            <a:pPr marL="669285" lvl="1" indent="-334642" algn="l">
              <a:lnSpc>
                <a:spcPts val="5238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Creation of lists using brackets [ ].</a:t>
            </a:r>
          </a:p>
          <a:p>
            <a:pPr marL="669285" lvl="1" indent="-334642" algn="l">
              <a:lnSpc>
                <a:spcPts val="5238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Accessing elements using indices (lst[2], lst[-1]).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Dictionaries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636498"/>
            <a:ext cx="17168125" cy="4138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Definition and Syntax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Syntax: {'key1': value1, 'key2': value2, ...}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Keys are unique within a dictionary, and each key maps to exactly one value.</a:t>
            </a: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5238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Accessing values: d[key] retrieves the value associated with key.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Dictionaries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4188948"/>
            <a:ext cx="17168125" cy="2824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Key Features</a:t>
            </a: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Keys can be of various types (numeric, string, even lists).</a:t>
            </a: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Values can be any Python object, offering flexibility.</a:t>
            </a:r>
          </a:p>
          <a:p>
            <a:pPr algn="l">
              <a:lnSpc>
                <a:spcPts val="5238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Dictionaries support dynamic updates and mappings.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887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CSV Files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25857"/>
            <a:ext cx="15870456" cy="3919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Field Labels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Sometimes the first row of a CSV file will be a header row that contains the names of the fields instead of data: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Lastname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","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Firstname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","Title“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"Rixner","</a:t>
            </a:r>
            <a:r>
              <a:rPr kumimoji="0" lang="en-US" sz="3099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Scott","Professor</a:t>
            </a: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“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"Warren","Joe","Professor"</a:t>
            </a:r>
          </a:p>
        </p:txBody>
      </p:sp>
    </p:spTree>
    <p:extLst>
      <p:ext uri="{BB962C8B-B14F-4D97-AF65-F5344CB8AC3E}">
        <p14:creationId xmlns:p14="http://schemas.microsoft.com/office/powerpoint/2010/main" val="15208281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object-oriented programming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4188948"/>
            <a:ext cx="17168125" cy="4481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Object-oriented programming (OOP) allows defining custom types (classes) with specific behaviors, encapsulating data and functionality.</a:t>
            </a: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Class Definition: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Syntax: class ClassName: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Classes encapsulate data and methods that operate on that data.</a:t>
            </a:r>
          </a:p>
          <a:p>
            <a:pPr algn="l">
              <a:lnSpc>
                <a:spcPts val="5238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Example: class Character: defines a new type Character.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object-oriented programming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776288"/>
            <a:ext cx="17168125" cy="503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Special Methods (Magic Methods):</a:t>
            </a: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__init__ method: Initializes new objects (instances) of the class.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Parameters: self, name, initial_health.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self: Refers to the instance of the object being created.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Initializes instance variables (self.name, self.health, self.inventory).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__str__ method: Provides a string representation of the object.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Automatically called when str(object) or print(object) is used.</a:t>
            </a:r>
          </a:p>
          <a:p>
            <a:pPr marL="669285" lvl="1" indent="-334642" algn="l">
              <a:lnSpc>
                <a:spcPts val="5238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Constructs and returns a string describing the object.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object-oriented programming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776288"/>
            <a:ext cx="17168125" cy="4481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Class Methods (Behaviors)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grab(self, item): Adds an item to the character's inventory.</a:t>
            </a:r>
          </a:p>
          <a:p>
            <a:pPr marL="1338569" lvl="2" indent="-446190" algn="l">
              <a:lnSpc>
                <a:spcPts val="4370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Operates on self.inventory.</a:t>
            </a:r>
          </a:p>
          <a:p>
            <a:pPr marL="1338569" lvl="2" indent="-446190" algn="l">
              <a:lnSpc>
                <a:spcPts val="4370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Uses list.append(item) method.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get_health(self): Returns the current health of the character.</a:t>
            </a:r>
          </a:p>
          <a:p>
            <a:pPr marL="1338569" lvl="2" indent="-446190" algn="l">
              <a:lnSpc>
                <a:spcPts val="4370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Accesses self.health attribute.</a:t>
            </a:r>
          </a:p>
          <a:p>
            <a:pPr marL="1338569" lvl="2" indent="-446190" algn="l">
              <a:lnSpc>
                <a:spcPts val="4370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Simple getter method.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object-oriented programming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776288"/>
            <a:ext cx="17168125" cy="503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Instance Creation: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me = Character('Bob', 20): Creates a new Character instance named me with name 'Bob' and initial health 20.</a:t>
            </a: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Calling Methods: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print(me): Uses __str__ method to print a string representation of me.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me.grab('pencil'): Adds 'pencil' to me's inventory.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print(me.get_health()): Prints me's current health.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object-oriented programming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0983" y="4127996"/>
            <a:ext cx="15870456" cy="3929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Benefits of OOP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Encapsulation: Data (self.name, self.health) and methods (grab, get_health) are bundled together, making it easier to manage and use.</a:t>
            </a:r>
          </a:p>
          <a:p>
            <a:pPr algn="l">
              <a:lnSpc>
                <a:spcPts val="4370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Reusability and Modularity: Classes can be reused in different parts of a program or in different programs, enhancing code modularity.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Sets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386" y="3912723"/>
            <a:ext cx="15870456" cy="4481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1. Introduction to Sets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Definition: Sets in Python are unordered collections of unique elements, allowing for efficient membership tests, additions, and removals.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Comparison: Contrasted with lists (ordered sequences) and dictionaries (key-value mappings).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Advantages: Sets are ideal when order doesn't matter and duplicates should be avoided.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Sets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386" y="3912723"/>
            <a:ext cx="15870456" cy="4481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2. Working with Sets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Creating Sets: Use the set() function with a list to initialize sets.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Ordering: Sets are unordered, so iteration order is not guaranteed.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Adding and Removing Elements: Elements can be added using add() and removed using remove(). Attempting to add duplicates has no effect.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Membership Testing: Use the in operator to check if an element exists in a set.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95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dirty="0">
                <a:solidFill>
                  <a:srgbClr val="6AC4EA"/>
                </a:solidFill>
                <a:latin typeface="Poppins Semi-Bold"/>
              </a:rPr>
              <a:t>Sets</a:t>
            </a:r>
            <a:endParaRPr lang="en-US" sz="6500" dirty="0">
              <a:solidFill>
                <a:srgbClr val="6AC4EA"/>
              </a:solidFill>
              <a:latin typeface="Poppins Semi-Bold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Semi-Bold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386" y="3912723"/>
            <a:ext cx="15870456" cy="4481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3. Practical Example: Removing Instructors by Starting Letter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Function get_rid_of(): Removes instructors whose names start with a specified letter.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Approach: Avoids modifying the set directly while iterating over it to prevent errors.</a:t>
            </a:r>
          </a:p>
          <a:p>
            <a:pPr marL="669285" lvl="1" indent="-334642" algn="l">
              <a:lnSpc>
                <a:spcPts val="4370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Poppins Semi-Bold"/>
              </a:rPr>
              <a:t>Method difference_update(): Efficiently updates the original set by removing elements present in another set (remove_set).</a:t>
            </a:r>
          </a:p>
          <a:p>
            <a:pPr algn="l">
              <a:lnSpc>
                <a:spcPts val="5238"/>
              </a:lnSpc>
            </a:pPr>
            <a:endParaRPr lang="en-US" sz="3099">
              <a:solidFill>
                <a:srgbClr val="FFFFFF"/>
              </a:solidFill>
              <a:latin typeface="Poppins Semi-Bold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86975" y="-110073"/>
            <a:ext cx="12140609" cy="10507146"/>
          </a:xfrm>
          <a:custGeom>
            <a:avLst/>
            <a:gdLst/>
            <a:ahLst/>
            <a:cxnLst/>
            <a:rect l="l" t="t" r="r" b="b"/>
            <a:pathLst>
              <a:path w="12140609" h="10507146">
                <a:moveTo>
                  <a:pt x="0" y="0"/>
                </a:moveTo>
                <a:lnTo>
                  <a:pt x="12140609" y="0"/>
                </a:lnTo>
                <a:lnTo>
                  <a:pt x="12140609" y="10507146"/>
                </a:lnTo>
                <a:lnTo>
                  <a:pt x="0" y="10507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1194019" y="845540"/>
            <a:ext cx="9926522" cy="8595920"/>
            <a:chOff x="0" y="0"/>
            <a:chExt cx="4282440" cy="370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r="-29893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-4424597" y="-2330528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3562913" y="4818161"/>
            <a:ext cx="8839579" cy="1991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30"/>
              </a:lnSpc>
            </a:pPr>
            <a:r>
              <a:rPr lang="en-US" sz="6500">
                <a:solidFill>
                  <a:srgbClr val="6AC4EA"/>
                </a:solidFill>
                <a:latin typeface="Poppins Semi-Bold"/>
              </a:rPr>
              <a:t>Thanks!</a:t>
            </a:r>
          </a:p>
          <a:p>
            <a:pPr algn="l">
              <a:lnSpc>
                <a:spcPts val="6760"/>
              </a:lnSpc>
            </a:pPr>
            <a:endParaRPr lang="en-US" sz="6500">
              <a:solidFill>
                <a:srgbClr val="6AC4EA"/>
              </a:solidFill>
              <a:latin typeface="Poppins Semi-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Coding School</a:t>
            </a:r>
          </a:p>
        </p:txBody>
      </p:sp>
      <p:sp>
        <p:nvSpPr>
          <p:cNvPr id="9" name="AutoShape 9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472072" y="927735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4616817" cy="887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CSV Files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694973"/>
            <a:ext cx="15870456" cy="2227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Format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the format of a CSV file is not well specified. 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delimiters other than commas can be used to separate fields (such as a space, semicolon, tab, etc.).</a:t>
            </a:r>
          </a:p>
        </p:txBody>
      </p:sp>
    </p:spTree>
    <p:extLst>
      <p:ext uri="{BB962C8B-B14F-4D97-AF65-F5344CB8AC3E}">
        <p14:creationId xmlns:p14="http://schemas.microsoft.com/office/powerpoint/2010/main" val="296427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Dictionaries vs. Lists for storing data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694973"/>
            <a:ext cx="15870456" cy="3355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have their strengths and weaknesses.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 Lists keep data ordered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Dictionaries allow fast access to data based upon a key, but the data is not ordered. 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When storing data, you need to decide which structure is better. </a:t>
            </a:r>
          </a:p>
        </p:txBody>
      </p:sp>
    </p:spTree>
    <p:extLst>
      <p:ext uri="{BB962C8B-B14F-4D97-AF65-F5344CB8AC3E}">
        <p14:creationId xmlns:p14="http://schemas.microsoft.com/office/powerpoint/2010/main" val="1080041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Dictionaries vs. Lists for storing data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694973"/>
            <a:ext cx="15870456" cy="4484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R="0" lvl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There are some times when it makes the most sense to use a list: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If the data must be ordered.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If there is no unique key that could be used to identify the individual data items.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If you potentially would use a lot of different keys to access the data.</a:t>
            </a:r>
          </a:p>
        </p:txBody>
      </p:sp>
    </p:spTree>
    <p:extLst>
      <p:ext uri="{BB962C8B-B14F-4D97-AF65-F5344CB8AC3E}">
        <p14:creationId xmlns:p14="http://schemas.microsoft.com/office/powerpoint/2010/main" val="384416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Dictionaries vs. Lists for storing data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47222"/>
            <a:ext cx="15870456" cy="6177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There are other times when it makes the most sense to use a dictionary: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If there is a unique key that identifies the individual data items which is used to access those data items.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If that key is frequently used to access the data items, which would result in a lot of searching if you used a list.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Note that these are not the only considerations. They are just examples of the things that you want to think about when selecting an appropriate data structure.</a:t>
            </a:r>
          </a:p>
        </p:txBody>
      </p:sp>
    </p:spTree>
    <p:extLst>
      <p:ext uri="{BB962C8B-B14F-4D97-AF65-F5344CB8AC3E}">
        <p14:creationId xmlns:p14="http://schemas.microsoft.com/office/powerpoint/2010/main" val="3739680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7286" y="-1825215"/>
            <a:ext cx="11793338" cy="7474028"/>
          </a:xfrm>
          <a:custGeom>
            <a:avLst/>
            <a:gdLst/>
            <a:ahLst/>
            <a:cxnLst/>
            <a:rect l="l" t="t" r="r" b="b"/>
            <a:pathLst>
              <a:path w="11793338" h="7474028">
                <a:moveTo>
                  <a:pt x="0" y="0"/>
                </a:moveTo>
                <a:lnTo>
                  <a:pt x="11793338" y="0"/>
                </a:lnTo>
                <a:lnTo>
                  <a:pt x="11793338" y="7474028"/>
                </a:lnTo>
                <a:lnTo>
                  <a:pt x="0" y="7474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259300" y="84105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-646765" y="9455468"/>
            <a:ext cx="1675465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028700" y="710565"/>
            <a:ext cx="443372" cy="443372"/>
          </a:xfrm>
          <a:custGeom>
            <a:avLst/>
            <a:gdLst/>
            <a:ahLst/>
            <a:cxnLst/>
            <a:rect l="l" t="t" r="r" b="b"/>
            <a:pathLst>
              <a:path w="443372" h="443372">
                <a:moveTo>
                  <a:pt x="0" y="0"/>
                </a:moveTo>
                <a:lnTo>
                  <a:pt x="443372" y="0"/>
                </a:lnTo>
                <a:lnTo>
                  <a:pt x="443372" y="443372"/>
                </a:lnTo>
                <a:lnTo>
                  <a:pt x="0" y="443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78206" y="2359800"/>
            <a:ext cx="16023097" cy="88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00" b="0" i="0" u="none" strike="noStrike" kern="1200" cap="none" spc="0" normalizeH="0" baseline="0" noProof="0" dirty="0">
                <a:ln>
                  <a:noFill/>
                </a:ln>
                <a:solidFill>
                  <a:srgbClr val="6AC4EA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Code Reuse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6AC4EA"/>
              </a:solidFill>
              <a:effectLst/>
              <a:uLnTx/>
              <a:uFillTx/>
              <a:latin typeface="Poppins Semi-Bold"/>
              <a:ea typeface="+mn-ea"/>
              <a:cs typeface="+mn-cs"/>
              <a:hlinkClick r:id="rId6" tooltip="https://www.coursera.org/learn/interactive-python-1/lecture/nnSp1/timers#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89510" y="662940"/>
            <a:ext cx="209084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2023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0983" y="672465"/>
            <a:ext cx="274422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rPr>
              <a:t>Coding School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78206" y="3247222"/>
            <a:ext cx="15870456" cy="2227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It is important to reuse code.</a:t>
            </a:r>
          </a:p>
          <a:p>
            <a:pPr marL="0" marR="0" lvl="0" indent="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-Bold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Enhances efficiency and productivity</a:t>
            </a:r>
          </a:p>
          <a:p>
            <a:pPr marL="457200" marR="0" lvl="0" indent="-457200" algn="l" defTabSz="914400" rtl="0" eaLnBrk="1" fontAlgn="auto" latinLnBrk="0" hangingPunct="1">
              <a:lnSpc>
                <a:spcPts val="43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Semi-Bold"/>
                <a:ea typeface="+mn-ea"/>
                <a:cs typeface="+mn-cs"/>
              </a:rPr>
              <a:t>Reduces redundancy and potential errors</a:t>
            </a:r>
          </a:p>
        </p:txBody>
      </p:sp>
    </p:spTree>
    <p:extLst>
      <p:ext uri="{BB962C8B-B14F-4D97-AF65-F5344CB8AC3E}">
        <p14:creationId xmlns:p14="http://schemas.microsoft.com/office/powerpoint/2010/main" val="109112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2884</Words>
  <Application>Microsoft Office PowerPoint</Application>
  <PresentationFormat>自訂</PresentationFormat>
  <Paragraphs>452</Paragraphs>
  <Slides>48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48</vt:i4>
      </vt:variant>
    </vt:vector>
  </HeadingPairs>
  <TitlesOfParts>
    <vt:vector size="57" baseType="lpstr">
      <vt:lpstr>Poppins</vt:lpstr>
      <vt:lpstr>Montserrat Classic</vt:lpstr>
      <vt:lpstr>Poppins Medium</vt:lpstr>
      <vt:lpstr>Poppins Semi-Bold</vt:lpstr>
      <vt:lpstr>Montserrat Classic Bold</vt:lpstr>
      <vt:lpstr>Arial</vt:lpstr>
      <vt:lpstr>Calibri</vt:lpstr>
      <vt:lpstr>Poppins Bold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Interactive Programming in Python</dc:title>
  <cp:lastModifiedBy>宇澤 .</cp:lastModifiedBy>
  <cp:revision>4</cp:revision>
  <dcterms:created xsi:type="dcterms:W3CDTF">2006-08-16T00:00:00Z</dcterms:created>
  <dcterms:modified xsi:type="dcterms:W3CDTF">2024-06-16T02:40:43Z</dcterms:modified>
  <dc:identifier>DAGIKWPS2x4</dc:identifier>
</cp:coreProperties>
</file>

<file path=docProps/thumbnail.jpeg>
</file>